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7" r:id="rId13"/>
    <p:sldId id="268" r:id="rId14"/>
    <p:sldId id="292" r:id="rId15"/>
    <p:sldId id="293" r:id="rId16"/>
    <p:sldId id="271" r:id="rId17"/>
    <p:sldId id="279" r:id="rId18"/>
    <p:sldId id="291" r:id="rId19"/>
    <p:sldId id="295" r:id="rId20"/>
    <p:sldId id="294" r:id="rId21"/>
    <p:sldId id="296" r:id="rId22"/>
    <p:sldId id="299" r:id="rId23"/>
    <p:sldId id="301" r:id="rId24"/>
    <p:sldId id="302" r:id="rId25"/>
    <p:sldId id="303" r:id="rId26"/>
    <p:sldId id="30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98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54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34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94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332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61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1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56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39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363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99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B70833-A7E1-4B02-AE0F-89926C46F7B8}" type="datetimeFigureOut">
              <a:rPr lang="zh-TW" altLang="en-US" smtClean="0"/>
              <a:t>2023/6/21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FCA5C0E-CA5B-418E-805D-A77C60CB1D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99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meba8195/Arduino/raw/master/release/package_realtek.com_ameba_index.json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forum.ideaschain.com.tw/iforum/devtool/board.do?board=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forum.ideaschain.com.tw/iforum/devtool/board.do?board=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9278C-528D-4A60-A87F-AE53B19E0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1725"/>
            <a:ext cx="9144000" cy="2365976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亞洲大學 資訊工程學系</a:t>
            </a:r>
            <a:b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b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智慧物聯網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AFF70C-B7B4-44C6-9A43-3DC8CE5A3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7867"/>
            <a:ext cx="9144000" cy="1655762"/>
          </a:xfrm>
        </p:spPr>
        <p:txBody>
          <a:bodyPr/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授課教師：陳興忠 特聘教授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558966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8776B-0D22-42FD-B9B0-D936A025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Arduino</a:t>
            </a:r>
            <a:r>
              <a:rPr lang="en-US" altLang="zh-TW" dirty="0"/>
              <a:t> IDE</a:t>
            </a:r>
            <a:r>
              <a:rPr lang="zh-TW" altLang="en-US" dirty="0"/>
              <a:t> 設定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3AD0CD-66B6-43E2-B1CC-B40249EF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5432" y="2240280"/>
            <a:ext cx="10108209" cy="1188720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Arduino IED</a:t>
            </a:r>
            <a:r>
              <a:rPr lang="zh-TW" altLang="en-US" dirty="0"/>
              <a:t>中開啟：檔案 </a:t>
            </a:r>
            <a:r>
              <a:rPr lang="en-US" altLang="zh-TW" dirty="0"/>
              <a:t>&gt;</a:t>
            </a:r>
            <a:r>
              <a:rPr lang="zh-TW" altLang="en-US" dirty="0"/>
              <a:t> 偏好設定</a:t>
            </a:r>
            <a:endParaRPr lang="en-US" altLang="zh-TW" dirty="0"/>
          </a:p>
          <a:p>
            <a:r>
              <a:rPr lang="zh-TW" altLang="en-US" dirty="0"/>
              <a:t>在額外的開發版管理員網址輸入：</a:t>
            </a:r>
            <a:r>
              <a:rPr lang="en-US" altLang="zh-TW" dirty="0">
                <a:hlinkClick r:id="rId2"/>
              </a:rPr>
              <a:t>https://github.com/Ameba8195/Arduino/raw/master/release/package_realtek.com_ameba_index.json</a:t>
            </a:r>
            <a:r>
              <a:rPr lang="zh-TW" altLang="en-US" dirty="0"/>
              <a:t> 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075C52-1688-407B-B052-BFDC4D059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7" y="3311457"/>
            <a:ext cx="5560621" cy="33627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80B4549-89ED-402E-8BEE-89035C409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11457"/>
            <a:ext cx="5524470" cy="33627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66A9D0-DCA4-4878-8066-39950F6C8F39}"/>
              </a:ext>
            </a:extLst>
          </p:cNvPr>
          <p:cNvSpPr/>
          <p:nvPr/>
        </p:nvSpPr>
        <p:spPr>
          <a:xfrm>
            <a:off x="6928701" y="4751109"/>
            <a:ext cx="3667027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D58948-4E1A-41E1-B33C-1E084847450B}"/>
              </a:ext>
            </a:extLst>
          </p:cNvPr>
          <p:cNvSpPr/>
          <p:nvPr/>
        </p:nvSpPr>
        <p:spPr>
          <a:xfrm>
            <a:off x="4762107" y="5822286"/>
            <a:ext cx="564037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58265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8776B-0D22-42FD-B9B0-D936A025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Arduino</a:t>
            </a:r>
            <a:r>
              <a:rPr lang="en-US" altLang="zh-TW" dirty="0"/>
              <a:t> IDE</a:t>
            </a:r>
            <a:r>
              <a:rPr lang="zh-TW" altLang="en-US" dirty="0"/>
              <a:t> 設定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3AD0CD-66B6-43E2-B1CC-B40249EF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136" y="2240346"/>
            <a:ext cx="5985977" cy="475399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Arduino IED</a:t>
            </a:r>
            <a:r>
              <a:rPr lang="zh-TW" altLang="en-US" dirty="0"/>
              <a:t>中開啟：工具 </a:t>
            </a:r>
            <a:r>
              <a:rPr lang="en-US" altLang="zh-TW" dirty="0"/>
              <a:t>&gt;</a:t>
            </a:r>
            <a:r>
              <a:rPr lang="zh-TW" altLang="en-US" dirty="0"/>
              <a:t> 開發版 </a:t>
            </a:r>
            <a:r>
              <a:rPr lang="en-US" altLang="zh-TW" dirty="0"/>
              <a:t>&gt;</a:t>
            </a:r>
            <a:r>
              <a:rPr lang="zh-TW" altLang="en-US" dirty="0"/>
              <a:t> 開發版管理員</a:t>
            </a:r>
            <a:endParaRPr lang="en-US" altLang="zh-TW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205044F-7FAE-4600-889F-C131A8E52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3" y="2715679"/>
            <a:ext cx="7954613" cy="406217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21EC384-B306-4E21-B417-2B0521BCA07A}"/>
              </a:ext>
            </a:extLst>
          </p:cNvPr>
          <p:cNvSpPr/>
          <p:nvPr/>
        </p:nvSpPr>
        <p:spPr>
          <a:xfrm>
            <a:off x="3231471" y="2976549"/>
            <a:ext cx="612559" cy="30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C62B32-DB7A-46AB-851D-89D7CFC86743}"/>
              </a:ext>
            </a:extLst>
          </p:cNvPr>
          <p:cNvSpPr/>
          <p:nvPr/>
        </p:nvSpPr>
        <p:spPr>
          <a:xfrm>
            <a:off x="3641325" y="5163401"/>
            <a:ext cx="1722268" cy="367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D9D29A-E980-45A1-8EF0-8246D1E712CC}"/>
              </a:ext>
            </a:extLst>
          </p:cNvPr>
          <p:cNvSpPr/>
          <p:nvPr/>
        </p:nvSpPr>
        <p:spPr>
          <a:xfrm>
            <a:off x="7236781" y="5239829"/>
            <a:ext cx="1722268" cy="21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573466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66E9F6-5D1D-4DC3-9C6C-F3CDB4B84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51" y="2956788"/>
            <a:ext cx="9926310" cy="386602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F48776B-0D22-42FD-B9B0-D936A025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Arduino</a:t>
            </a:r>
            <a:r>
              <a:rPr lang="en-US" altLang="zh-TW" dirty="0"/>
              <a:t> IDE</a:t>
            </a:r>
            <a:r>
              <a:rPr lang="zh-TW" altLang="en-US" dirty="0"/>
              <a:t> 設定</a:t>
            </a:r>
            <a:r>
              <a:rPr lang="en-US" altLang="zh-TW" dirty="0"/>
              <a:t>-3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3AD0CD-66B6-43E2-B1CC-B40249EF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0749" y="2240280"/>
            <a:ext cx="10190502" cy="890449"/>
          </a:xfrm>
        </p:spPr>
        <p:txBody>
          <a:bodyPr/>
          <a:lstStyle/>
          <a:p>
            <a:r>
              <a:rPr lang="zh-TW" altLang="en-US" dirty="0"/>
              <a:t>在搜尋欄中搜尋 </a:t>
            </a:r>
            <a:r>
              <a:rPr lang="en-US" altLang="zh-TW" dirty="0"/>
              <a:t>"Realtek"</a:t>
            </a:r>
          </a:p>
          <a:p>
            <a:r>
              <a:rPr lang="zh-TW" altLang="en-US" dirty="0"/>
              <a:t>安裝 </a:t>
            </a:r>
            <a:r>
              <a:rPr lang="en-US" altLang="zh-TW" dirty="0"/>
              <a:t>"Realtek Ameba Boards (32-bit ARM Cortex-M3)"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16BBDA-8AEC-476B-A283-A2B73A7BFA29}"/>
              </a:ext>
            </a:extLst>
          </p:cNvPr>
          <p:cNvSpPr/>
          <p:nvPr/>
        </p:nvSpPr>
        <p:spPr>
          <a:xfrm>
            <a:off x="2963327" y="3267739"/>
            <a:ext cx="1722268" cy="21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65E001-6D12-4C08-8E3C-EAABDDB4B3D8}"/>
              </a:ext>
            </a:extLst>
          </p:cNvPr>
          <p:cNvSpPr/>
          <p:nvPr/>
        </p:nvSpPr>
        <p:spPr>
          <a:xfrm>
            <a:off x="1248547" y="3482269"/>
            <a:ext cx="9422595" cy="1265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27773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8776B-0D22-42FD-B9B0-D936A025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Arduino</a:t>
            </a:r>
            <a:r>
              <a:rPr lang="en-US" altLang="zh-TW" dirty="0"/>
              <a:t> IDE</a:t>
            </a:r>
            <a:r>
              <a:rPr lang="zh-TW" altLang="en-US" dirty="0"/>
              <a:t> 設定</a:t>
            </a:r>
            <a:r>
              <a:rPr lang="en-US" altLang="zh-TW" dirty="0"/>
              <a:t>-4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3AD0CD-66B6-43E2-B1CC-B40249EF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0749" y="2240280"/>
            <a:ext cx="10190502" cy="485165"/>
          </a:xfrm>
        </p:spPr>
        <p:txBody>
          <a:bodyPr>
            <a:normAutofit/>
          </a:bodyPr>
          <a:lstStyle/>
          <a:p>
            <a:r>
              <a:rPr lang="zh-TW" altLang="en-US" dirty="0"/>
              <a:t>選取開發版：工具 </a:t>
            </a:r>
            <a:r>
              <a:rPr lang="en-US" altLang="zh-TW" dirty="0"/>
              <a:t>&gt;</a:t>
            </a:r>
            <a:r>
              <a:rPr lang="zh-TW" altLang="en-US" dirty="0"/>
              <a:t> 開發版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Ameba ARM</a:t>
            </a:r>
            <a:r>
              <a:rPr lang="zh-TW" altLang="en-US" dirty="0"/>
              <a:t> </a:t>
            </a:r>
            <a:r>
              <a:rPr lang="en-US" altLang="zh-TW" dirty="0"/>
              <a:t>(32-bits) Board</a:t>
            </a:r>
            <a:r>
              <a:rPr lang="zh-TW" altLang="en-US" dirty="0"/>
              <a:t> </a:t>
            </a:r>
            <a:r>
              <a:rPr lang="en-US" altLang="zh-TW" dirty="0"/>
              <a:t>&gt; Ameba RTL8195A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9919AD-92DA-4583-81DE-8797B59E5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13"/>
          <a:stretch/>
        </p:blipFill>
        <p:spPr>
          <a:xfrm>
            <a:off x="956479" y="2812313"/>
            <a:ext cx="10193173" cy="353717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9BF27F8-1638-4D3B-98C9-EFA9A7816A96}"/>
              </a:ext>
            </a:extLst>
          </p:cNvPr>
          <p:cNvSpPr/>
          <p:nvPr/>
        </p:nvSpPr>
        <p:spPr>
          <a:xfrm>
            <a:off x="2186865" y="4951985"/>
            <a:ext cx="1559629" cy="21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151975-0BD8-4C36-A96E-6481D94E813D}"/>
              </a:ext>
            </a:extLst>
          </p:cNvPr>
          <p:cNvSpPr/>
          <p:nvPr/>
        </p:nvSpPr>
        <p:spPr>
          <a:xfrm>
            <a:off x="5504392" y="5166514"/>
            <a:ext cx="1722268" cy="21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6DA66B-D909-4917-ABA7-19DB4E3ECAE4}"/>
              </a:ext>
            </a:extLst>
          </p:cNvPr>
          <p:cNvSpPr/>
          <p:nvPr/>
        </p:nvSpPr>
        <p:spPr>
          <a:xfrm>
            <a:off x="7713048" y="5166514"/>
            <a:ext cx="1395560" cy="21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44693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9C3CB-7E2D-4F45-BA66-B9E98C7A6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開發版實作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79AA88-BF9F-4464-A700-982890A0C1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基本輸出實作</a:t>
            </a:r>
          </a:p>
        </p:txBody>
      </p:sp>
    </p:spTree>
    <p:extLst>
      <p:ext uri="{BB962C8B-B14F-4D97-AF65-F5344CB8AC3E}">
        <p14:creationId xmlns:p14="http://schemas.microsoft.com/office/powerpoint/2010/main" val="197218197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A5AD1-2668-4EFF-93E3-71F55AA0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DSI5168</a:t>
            </a:r>
            <a:r>
              <a:rPr lang="zh-TW" altLang="en-US" dirty="0"/>
              <a:t>基本輸出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C1F17-0500-45CD-8E91-69F3AB7E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56" y="2343241"/>
            <a:ext cx="4493467" cy="173240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TW" altLang="en-US" dirty="0"/>
              <a:t>以</a:t>
            </a:r>
            <a:r>
              <a:rPr lang="en-US" altLang="zh-TW" dirty="0"/>
              <a:t>Micro-USB</a:t>
            </a:r>
            <a:r>
              <a:rPr lang="zh-TW" altLang="en-US" dirty="0"/>
              <a:t>連接</a:t>
            </a:r>
            <a:r>
              <a:rPr lang="en-US" altLang="zh-TW" dirty="0"/>
              <a:t>DSI5168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上傳程式碼至</a:t>
            </a:r>
            <a:r>
              <a:rPr lang="en-US" altLang="zh-TW" dirty="0"/>
              <a:t>DSI5168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按一下</a:t>
            </a:r>
            <a:r>
              <a:rPr lang="en-US" altLang="zh-TW" dirty="0"/>
              <a:t>DSI5168</a:t>
            </a:r>
            <a:r>
              <a:rPr lang="zh-TW" altLang="en-US" dirty="0"/>
              <a:t>的</a:t>
            </a:r>
            <a:r>
              <a:rPr lang="en-US" altLang="zh-TW" dirty="0"/>
              <a:t>Reset</a:t>
            </a:r>
            <a:r>
              <a:rPr lang="zh-TW" altLang="en-US" dirty="0"/>
              <a:t>按鈕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可以看到每五秒發送一次</a:t>
            </a:r>
            <a:r>
              <a:rPr lang="en-US" altLang="zh-TW" dirty="0"/>
              <a:t>”Hello world~”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005D7C-D69C-4376-BFAB-6DEC46FD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260" y="2191522"/>
            <a:ext cx="5169535" cy="455608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AAD41FE-E5E8-41CA-B003-AE2CFF1C4286}"/>
              </a:ext>
            </a:extLst>
          </p:cNvPr>
          <p:cNvSpPr/>
          <p:nvPr/>
        </p:nvSpPr>
        <p:spPr>
          <a:xfrm>
            <a:off x="5429435" y="5997886"/>
            <a:ext cx="1077897" cy="340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39714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9C3CB-7E2D-4F45-BA66-B9E98C7A6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開發版實作 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79AA88-BF9F-4464-A700-982890A0C1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err="1"/>
              <a:t>WiFi</a:t>
            </a:r>
            <a:r>
              <a:rPr lang="zh-TW" altLang="en-US" sz="3600" dirty="0"/>
              <a:t>功能實作</a:t>
            </a:r>
          </a:p>
        </p:txBody>
      </p:sp>
    </p:spTree>
    <p:extLst>
      <p:ext uri="{BB962C8B-B14F-4D97-AF65-F5344CB8AC3E}">
        <p14:creationId xmlns:p14="http://schemas.microsoft.com/office/powerpoint/2010/main" val="174267203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A5AD1-2668-4EFF-93E3-71F55AA0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DSI5168</a:t>
            </a:r>
            <a:r>
              <a:rPr lang="zh-TW" altLang="en-US" dirty="0"/>
              <a:t>搜尋</a:t>
            </a:r>
            <a:r>
              <a:rPr lang="en-US" altLang="zh-TW" dirty="0" err="1"/>
              <a:t>wifi</a:t>
            </a:r>
            <a:r>
              <a:rPr lang="zh-TW" altLang="en-US" dirty="0"/>
              <a:t>訊號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C1F17-0500-45CD-8E91-69F3AB7E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252" y="2301916"/>
            <a:ext cx="7729728" cy="3101983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TW" altLang="en-US" dirty="0"/>
              <a:t>選取檔案 </a:t>
            </a:r>
            <a:r>
              <a:rPr lang="en-US" altLang="zh-TW" dirty="0"/>
              <a:t>&gt; </a:t>
            </a:r>
            <a:r>
              <a:rPr lang="zh-TW" altLang="en-US" dirty="0"/>
              <a:t>範例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 err="1"/>
              <a:t>AmebaWiFi</a:t>
            </a:r>
            <a:r>
              <a:rPr lang="en-US" altLang="zh-TW" dirty="0"/>
              <a:t> &gt; </a:t>
            </a:r>
            <a:r>
              <a:rPr lang="en-US" altLang="zh-TW" dirty="0" err="1"/>
              <a:t>ScanNetworks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66289A-A557-43CA-B422-166C6317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752077"/>
            <a:ext cx="7374269" cy="42302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D3EFA5-2A23-4470-AE69-E06E6C4C056E}"/>
              </a:ext>
            </a:extLst>
          </p:cNvPr>
          <p:cNvSpPr/>
          <p:nvPr/>
        </p:nvSpPr>
        <p:spPr>
          <a:xfrm>
            <a:off x="2231136" y="2752077"/>
            <a:ext cx="266330" cy="314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6C6D4C-5923-4D40-9DE5-EE5B432425B6}"/>
              </a:ext>
            </a:extLst>
          </p:cNvPr>
          <p:cNvSpPr/>
          <p:nvPr/>
        </p:nvSpPr>
        <p:spPr>
          <a:xfrm>
            <a:off x="2376020" y="3259841"/>
            <a:ext cx="535856" cy="213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AD41FE-E5E8-41CA-B003-AE2CFF1C4286}"/>
              </a:ext>
            </a:extLst>
          </p:cNvPr>
          <p:cNvSpPr/>
          <p:nvPr/>
        </p:nvSpPr>
        <p:spPr>
          <a:xfrm>
            <a:off x="3755255" y="6246461"/>
            <a:ext cx="1333130" cy="251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5B41A0-BE63-4481-A380-3A2BB14E9A4C}"/>
              </a:ext>
            </a:extLst>
          </p:cNvPr>
          <p:cNvSpPr/>
          <p:nvPr/>
        </p:nvSpPr>
        <p:spPr>
          <a:xfrm>
            <a:off x="5514514" y="5526280"/>
            <a:ext cx="1333130" cy="251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99815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A5AD1-2668-4EFF-93E3-71F55AA0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DSI5168</a:t>
            </a:r>
            <a:r>
              <a:rPr lang="zh-TW" altLang="en-US" dirty="0"/>
              <a:t>搜尋</a:t>
            </a:r>
            <a:r>
              <a:rPr lang="en-US" altLang="zh-TW" dirty="0" err="1"/>
              <a:t>wifi</a:t>
            </a:r>
            <a:r>
              <a:rPr lang="zh-TW" altLang="en-US" dirty="0"/>
              <a:t>訊號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C1F17-0500-45CD-8E91-69F3AB7E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10793"/>
            <a:ext cx="7729728" cy="128466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以</a:t>
            </a:r>
            <a:r>
              <a:rPr lang="en-US" altLang="zh-TW" dirty="0"/>
              <a:t>Micro-USB</a:t>
            </a:r>
            <a:r>
              <a:rPr lang="zh-TW" altLang="en-US" dirty="0"/>
              <a:t>連接</a:t>
            </a:r>
            <a:r>
              <a:rPr lang="en-US" altLang="zh-TW" dirty="0"/>
              <a:t>DSI5168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上傳程式碼至</a:t>
            </a:r>
            <a:r>
              <a:rPr lang="en-US" altLang="zh-TW" dirty="0"/>
              <a:t>DSI5168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按一下</a:t>
            </a:r>
            <a:r>
              <a:rPr lang="en-US" altLang="zh-TW" dirty="0"/>
              <a:t>DSI5168</a:t>
            </a:r>
            <a:r>
              <a:rPr lang="zh-TW" altLang="en-US" dirty="0"/>
              <a:t>的</a:t>
            </a:r>
            <a:r>
              <a:rPr lang="en-US" altLang="zh-TW" dirty="0"/>
              <a:t>Reset</a:t>
            </a:r>
            <a:r>
              <a:rPr lang="zh-TW" altLang="en-US" dirty="0"/>
              <a:t>按鈕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可以看到範圍內收到的</a:t>
            </a:r>
            <a:r>
              <a:rPr lang="en-US" altLang="zh-TW" dirty="0" err="1"/>
              <a:t>WiFi</a:t>
            </a:r>
            <a:r>
              <a:rPr lang="zh-TW" altLang="en-US" dirty="0"/>
              <a:t>訊號</a:t>
            </a: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82CD34-F31D-4EB2-872F-329306C2E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658" y="2251552"/>
            <a:ext cx="5640470" cy="49060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DC6A295-BA3E-4B96-8204-D3FDC6C03D4E}"/>
              </a:ext>
            </a:extLst>
          </p:cNvPr>
          <p:cNvSpPr/>
          <p:nvPr/>
        </p:nvSpPr>
        <p:spPr>
          <a:xfrm>
            <a:off x="5486657" y="3497262"/>
            <a:ext cx="1313637" cy="3360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025869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A5AD1-2668-4EFF-93E3-71F55AA0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DSI5168</a:t>
            </a:r>
            <a:r>
              <a:rPr lang="zh-TW" altLang="en-US" dirty="0"/>
              <a:t>連線</a:t>
            </a:r>
            <a:r>
              <a:rPr lang="en-US" altLang="zh-TW" dirty="0" err="1"/>
              <a:t>wifi</a:t>
            </a:r>
            <a:r>
              <a:rPr lang="zh-TW" altLang="en-US" dirty="0"/>
              <a:t> </a:t>
            </a:r>
            <a:r>
              <a:rPr lang="en-US" altLang="zh-TW" dirty="0"/>
              <a:t>-1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C1F17-0500-45CD-8E91-69F3AB7E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252" y="2301916"/>
            <a:ext cx="7729728" cy="3101983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zh-TW" altLang="en-US" dirty="0"/>
              <a:t>選取檔案 </a:t>
            </a:r>
            <a:r>
              <a:rPr lang="en-US" altLang="zh-TW" dirty="0"/>
              <a:t>&gt; </a:t>
            </a:r>
            <a:r>
              <a:rPr lang="zh-TW" altLang="en-US" dirty="0"/>
              <a:t>範例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 err="1"/>
              <a:t>AmebaWiFi</a:t>
            </a:r>
            <a:r>
              <a:rPr lang="en-US" altLang="zh-TW" dirty="0"/>
              <a:t> &gt; </a:t>
            </a:r>
            <a:r>
              <a:rPr lang="en-US" altLang="zh-TW" dirty="0" err="1"/>
              <a:t>SimpleServerWiFi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CDB60E-B09E-4E9E-8043-EA80053BE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83" y="2661919"/>
            <a:ext cx="5308846" cy="419608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D3EFA5-2A23-4470-AE69-E06E6C4C056E}"/>
              </a:ext>
            </a:extLst>
          </p:cNvPr>
          <p:cNvSpPr/>
          <p:nvPr/>
        </p:nvSpPr>
        <p:spPr>
          <a:xfrm>
            <a:off x="3266983" y="2683826"/>
            <a:ext cx="266330" cy="314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6C6D4C-5923-4D40-9DE5-EE5B432425B6}"/>
              </a:ext>
            </a:extLst>
          </p:cNvPr>
          <p:cNvSpPr/>
          <p:nvPr/>
        </p:nvSpPr>
        <p:spPr>
          <a:xfrm>
            <a:off x="3400148" y="3189315"/>
            <a:ext cx="535856" cy="213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AD41FE-E5E8-41CA-B003-AE2CFF1C4286}"/>
              </a:ext>
            </a:extLst>
          </p:cNvPr>
          <p:cNvSpPr/>
          <p:nvPr/>
        </p:nvSpPr>
        <p:spPr>
          <a:xfrm>
            <a:off x="6454067" y="5403900"/>
            <a:ext cx="1333130" cy="148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5B41A0-BE63-4481-A380-3A2BB14E9A4C}"/>
              </a:ext>
            </a:extLst>
          </p:cNvPr>
          <p:cNvSpPr/>
          <p:nvPr/>
        </p:nvSpPr>
        <p:spPr>
          <a:xfrm>
            <a:off x="4762870" y="6078471"/>
            <a:ext cx="1333130" cy="153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77479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100BF2-4636-4593-AC34-7C38818A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CDF785-35D0-46CC-A1B4-F6B70AB27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3164" y="2506069"/>
            <a:ext cx="9791610" cy="3998426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DSI5168</a:t>
            </a:r>
            <a:r>
              <a:rPr lang="zh-TW" altLang="en-US" sz="2400" dirty="0"/>
              <a:t>開發版 介紹</a:t>
            </a:r>
            <a:endParaRPr lang="en-US" altLang="zh-TW" sz="2400" dirty="0"/>
          </a:p>
          <a:p>
            <a:r>
              <a:rPr lang="en-US" altLang="zh-TW" sz="2400" dirty="0"/>
              <a:t>DSI5168</a:t>
            </a:r>
            <a:r>
              <a:rPr lang="zh-TW" altLang="en-US" sz="2400" dirty="0"/>
              <a:t>的環境建置教學</a:t>
            </a:r>
            <a:endParaRPr lang="en-US" altLang="zh-TW" sz="2400" dirty="0"/>
          </a:p>
          <a:p>
            <a:r>
              <a:rPr lang="en-US" altLang="zh-TW" sz="2400" dirty="0"/>
              <a:t>DSI5168</a:t>
            </a:r>
            <a:r>
              <a:rPr lang="zh-TW" altLang="en-US" sz="2400" dirty="0"/>
              <a:t>開發版實作 </a:t>
            </a:r>
            <a:r>
              <a:rPr lang="en-US" altLang="zh-TW" sz="2400" dirty="0"/>
              <a:t>-1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基本實作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DSI5168</a:t>
            </a:r>
            <a:r>
              <a:rPr lang="zh-TW" altLang="en-US" sz="2400" dirty="0"/>
              <a:t>開發版實作 </a:t>
            </a:r>
            <a:r>
              <a:rPr lang="en-US" altLang="zh-TW" sz="2400" dirty="0"/>
              <a:t>-2</a:t>
            </a:r>
            <a:r>
              <a:rPr lang="zh-TW" altLang="en-US" sz="2400" dirty="0"/>
              <a:t> </a:t>
            </a:r>
            <a:r>
              <a:rPr lang="en-US" altLang="zh-TW" sz="2400" dirty="0"/>
              <a:t>(Wi-Fi</a:t>
            </a:r>
            <a:r>
              <a:rPr lang="zh-TW" altLang="en-US" sz="2400" dirty="0"/>
              <a:t>連線功能實作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DSI5168</a:t>
            </a:r>
            <a:r>
              <a:rPr lang="zh-TW" altLang="en-US" sz="2400" dirty="0"/>
              <a:t>開發版實作 </a:t>
            </a:r>
            <a:r>
              <a:rPr lang="en-US" altLang="zh-TW" sz="2400" dirty="0"/>
              <a:t>-3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連接</a:t>
            </a:r>
            <a:r>
              <a:rPr lang="en-US" altLang="zh-TW" sz="2400" dirty="0"/>
              <a:t>MQTT</a:t>
            </a:r>
            <a:r>
              <a:rPr lang="zh-TW" altLang="en-US" sz="2400" dirty="0"/>
              <a:t> </a:t>
            </a:r>
            <a:r>
              <a:rPr lang="en-US" altLang="zh-TW" sz="2400" dirty="0"/>
              <a:t>broker</a:t>
            </a:r>
            <a:r>
              <a:rPr lang="zh-TW" altLang="en-US" sz="2400" dirty="0"/>
              <a:t>傳輸資料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DSI5168</a:t>
            </a:r>
            <a:r>
              <a:rPr lang="zh-TW" altLang="en-US" sz="2400" dirty="0"/>
              <a:t>開發版實作 </a:t>
            </a:r>
            <a:r>
              <a:rPr lang="en-US" altLang="zh-TW" sz="2400" dirty="0"/>
              <a:t>-4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連接</a:t>
            </a:r>
            <a:r>
              <a:rPr lang="en-US" altLang="zh-TW" sz="2400" dirty="0"/>
              <a:t>DHT11</a:t>
            </a:r>
            <a:r>
              <a:rPr lang="zh-TW" altLang="en-US" sz="2400" dirty="0"/>
              <a:t>感測器傳輸資料到</a:t>
            </a:r>
            <a:r>
              <a:rPr lang="en-US" altLang="zh-TW" sz="2400" dirty="0"/>
              <a:t>MQTT broker)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7227218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A5AD1-2668-4EFF-93E3-71F55AA0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DSI5168</a:t>
            </a:r>
            <a:r>
              <a:rPr lang="zh-TW" altLang="en-US" dirty="0"/>
              <a:t>連線</a:t>
            </a:r>
            <a:r>
              <a:rPr lang="en-US" altLang="zh-TW" dirty="0"/>
              <a:t>wifi-2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C1F17-0500-45CD-8E91-69F3AB7E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310793"/>
            <a:ext cx="9256569" cy="3024687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在程式中輸入欲連線的</a:t>
            </a:r>
            <a:r>
              <a:rPr lang="en-US" altLang="zh-TW" dirty="0" err="1"/>
              <a:t>WiFi</a:t>
            </a:r>
            <a:r>
              <a:rPr lang="zh-TW" altLang="en-US" dirty="0"/>
              <a:t>的</a:t>
            </a:r>
            <a:r>
              <a:rPr lang="en-US" altLang="zh-TW" dirty="0"/>
              <a:t>SSID</a:t>
            </a:r>
            <a:r>
              <a:rPr lang="zh-TW" altLang="en-US" dirty="0"/>
              <a:t>與</a:t>
            </a:r>
            <a:r>
              <a:rPr lang="en-US" altLang="zh-TW" dirty="0"/>
              <a:t>Password</a:t>
            </a:r>
          </a:p>
          <a:p>
            <a:pPr marL="342900" indent="-342900">
              <a:buAutoNum type="arabicPeriod"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9CE2593-25D0-4CC0-99EB-2015C726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741" y="2652830"/>
            <a:ext cx="7097405" cy="410134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1C58532-0350-484B-81C4-15ED60E671B0}"/>
              </a:ext>
            </a:extLst>
          </p:cNvPr>
          <p:cNvSpPr/>
          <p:nvPr/>
        </p:nvSpPr>
        <p:spPr>
          <a:xfrm>
            <a:off x="2231134" y="3716361"/>
            <a:ext cx="1630651" cy="278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958553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8A5AD1-2668-4EFF-93E3-71F55AA0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DSI5168</a:t>
            </a:r>
            <a:r>
              <a:rPr lang="zh-TW" altLang="en-US" dirty="0"/>
              <a:t>連線</a:t>
            </a:r>
            <a:r>
              <a:rPr lang="en-US" altLang="zh-TW" dirty="0"/>
              <a:t>wifi-2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3C1F17-0500-45CD-8E91-69F3AB7E4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310793"/>
            <a:ext cx="9256569" cy="3024687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zh-TW" altLang="en-US" dirty="0"/>
              <a:t>用</a:t>
            </a:r>
            <a:r>
              <a:rPr lang="en-US" altLang="zh-TW" dirty="0"/>
              <a:t>Micro-USB</a:t>
            </a:r>
            <a:r>
              <a:rPr lang="zh-TW" altLang="en-US" dirty="0"/>
              <a:t>連接</a:t>
            </a:r>
            <a:r>
              <a:rPr lang="en-US" altLang="zh-TW" dirty="0"/>
              <a:t>DSI5168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上傳程式碼至</a:t>
            </a:r>
            <a:r>
              <a:rPr lang="en-US" altLang="zh-TW" dirty="0"/>
              <a:t>DSI5168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按一下</a:t>
            </a:r>
            <a:r>
              <a:rPr lang="en-US" altLang="zh-TW" dirty="0"/>
              <a:t>DSI5168</a:t>
            </a:r>
            <a:r>
              <a:rPr lang="zh-TW" altLang="en-US" dirty="0"/>
              <a:t>的</a:t>
            </a:r>
            <a:r>
              <a:rPr lang="en-US" altLang="zh-TW" dirty="0"/>
              <a:t>Reset</a:t>
            </a:r>
            <a:r>
              <a:rPr lang="zh-TW" altLang="en-US" dirty="0"/>
              <a:t>按鈕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TW" altLang="en-US" dirty="0"/>
              <a:t>可以看到是否有連線到</a:t>
            </a:r>
            <a:r>
              <a:rPr lang="en-US" altLang="zh-TW" dirty="0" err="1"/>
              <a:t>WiFi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2A3484-3FB5-4E86-BA93-60B7EE431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43" y="2310793"/>
            <a:ext cx="5630061" cy="34104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DE36FC1-31C8-4E13-86D6-0A26323957FD}"/>
              </a:ext>
            </a:extLst>
          </p:cNvPr>
          <p:cNvSpPr/>
          <p:nvPr/>
        </p:nvSpPr>
        <p:spPr>
          <a:xfrm>
            <a:off x="6272743" y="4861581"/>
            <a:ext cx="3324018" cy="713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655482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9C3CB-7E2D-4F45-BA66-B9E98C7A6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6647"/>
            <a:ext cx="8991600" cy="1645920"/>
          </a:xfrm>
        </p:spPr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開發版應用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450887B4-3D0D-4797-B167-8A4F0BEFB6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15506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DD852-B5F6-4CCA-8145-E8A2B9CA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068" y="964692"/>
            <a:ext cx="8254118" cy="1188720"/>
          </a:xfrm>
        </p:spPr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開發版應用 連接溫溼度感測器</a:t>
            </a:r>
            <a:r>
              <a:rPr lang="en-US" altLang="zh-TW" dirty="0"/>
              <a:t>(DHT11)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D03D5F-B89B-4DF6-8D86-F64B2F01E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1" y="2724466"/>
            <a:ext cx="4713601" cy="26514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E9724F1-CDA2-452F-810B-79C023DA2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90777" y="3618331"/>
            <a:ext cx="2061039" cy="24889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3BE9A84-E081-4DBA-8DD9-FA53B7EC88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2" r="35679"/>
          <a:stretch/>
        </p:blipFill>
        <p:spPr>
          <a:xfrm rot="5400000">
            <a:off x="10392973" y="2357609"/>
            <a:ext cx="1192799" cy="1566372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70C6AA5-8037-4B28-922F-76C4F45C61DB}"/>
              </a:ext>
            </a:extLst>
          </p:cNvPr>
          <p:cNvCxnSpPr>
            <a:cxnSpLocks/>
          </p:cNvCxnSpPr>
          <p:nvPr/>
        </p:nvCxnSpPr>
        <p:spPr>
          <a:xfrm flipH="1">
            <a:off x="7364549" y="3082853"/>
            <a:ext cx="31207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8368B8F-B025-432C-B4A6-D9410F89A2C8}"/>
              </a:ext>
            </a:extLst>
          </p:cNvPr>
          <p:cNvCxnSpPr>
            <a:cxnSpLocks/>
          </p:cNvCxnSpPr>
          <p:nvPr/>
        </p:nvCxnSpPr>
        <p:spPr>
          <a:xfrm flipV="1">
            <a:off x="7364549" y="3082853"/>
            <a:ext cx="0" cy="951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66C24D4-1623-4ECB-A1E5-82716D800CCE}"/>
              </a:ext>
            </a:extLst>
          </p:cNvPr>
          <p:cNvCxnSpPr>
            <a:cxnSpLocks/>
          </p:cNvCxnSpPr>
          <p:nvPr/>
        </p:nvCxnSpPr>
        <p:spPr>
          <a:xfrm flipH="1">
            <a:off x="7138046" y="3218475"/>
            <a:ext cx="333182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67AE0E1-4763-4EEC-B8F7-8DEFFB41A684}"/>
              </a:ext>
            </a:extLst>
          </p:cNvPr>
          <p:cNvCxnSpPr>
            <a:cxnSpLocks/>
          </p:cNvCxnSpPr>
          <p:nvPr/>
        </p:nvCxnSpPr>
        <p:spPr>
          <a:xfrm flipV="1">
            <a:off x="7138046" y="3218475"/>
            <a:ext cx="0" cy="8519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787B4CD-B45A-4A6E-9074-B854ACA3334F}"/>
              </a:ext>
            </a:extLst>
          </p:cNvPr>
          <p:cNvCxnSpPr/>
          <p:nvPr/>
        </p:nvCxnSpPr>
        <p:spPr>
          <a:xfrm flipH="1">
            <a:off x="6961878" y="2948629"/>
            <a:ext cx="330526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1225CA4-8F75-4CAF-A73A-787E8E437462}"/>
              </a:ext>
            </a:extLst>
          </p:cNvPr>
          <p:cNvCxnSpPr>
            <a:cxnSpLocks/>
          </p:cNvCxnSpPr>
          <p:nvPr/>
        </p:nvCxnSpPr>
        <p:spPr>
          <a:xfrm flipV="1">
            <a:off x="6961878" y="2948629"/>
            <a:ext cx="0" cy="105841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994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DD852-B5F6-4CCA-8145-E8A2B9CA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068" y="964692"/>
            <a:ext cx="8254118" cy="1188720"/>
          </a:xfrm>
        </p:spPr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開發版應用 連接溫溼度感測器</a:t>
            </a:r>
            <a:r>
              <a:rPr lang="en-US" altLang="zh-TW" dirty="0"/>
              <a:t>(DHT22)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C0180CE-FD60-4628-BA70-9FD19901A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5" y="2841219"/>
            <a:ext cx="4952636" cy="278585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B0457A4-2673-48E7-9E5E-FF81AC4B4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86180" y="3730823"/>
            <a:ext cx="1623267" cy="1960261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0588B706-542C-4BD9-A8FB-9B98F94B6958}"/>
              </a:ext>
            </a:extLst>
          </p:cNvPr>
          <p:cNvCxnSpPr>
            <a:cxnSpLocks/>
          </p:cNvCxnSpPr>
          <p:nvPr/>
        </p:nvCxnSpPr>
        <p:spPr>
          <a:xfrm flipV="1">
            <a:off x="7091335" y="2848249"/>
            <a:ext cx="0" cy="11895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92B26D7-7EC0-488F-BFD5-06F06A438BA0}"/>
              </a:ext>
            </a:extLst>
          </p:cNvPr>
          <p:cNvCxnSpPr>
            <a:cxnSpLocks/>
          </p:cNvCxnSpPr>
          <p:nvPr/>
        </p:nvCxnSpPr>
        <p:spPr>
          <a:xfrm flipV="1">
            <a:off x="6913246" y="3260816"/>
            <a:ext cx="0" cy="8519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1B71265-E72C-4EE5-AE47-AF4B499C4FA5}"/>
              </a:ext>
            </a:extLst>
          </p:cNvPr>
          <p:cNvCxnSpPr>
            <a:cxnSpLocks/>
          </p:cNvCxnSpPr>
          <p:nvPr/>
        </p:nvCxnSpPr>
        <p:spPr>
          <a:xfrm flipV="1">
            <a:off x="6778396" y="3035105"/>
            <a:ext cx="0" cy="104129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D58E92EE-A8D9-4B0B-A57D-8C75F25A90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1" t="15931" r="33199" b="14779"/>
          <a:stretch/>
        </p:blipFill>
        <p:spPr>
          <a:xfrm rot="5400000">
            <a:off x="9597997" y="1955017"/>
            <a:ext cx="1001950" cy="2142696"/>
          </a:xfrm>
          <a:prstGeom prst="rect">
            <a:avLst/>
          </a:prstGeom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8D909AC-EED5-44E5-B299-FF90754849D7}"/>
              </a:ext>
            </a:extLst>
          </p:cNvPr>
          <p:cNvCxnSpPr>
            <a:cxnSpLocks/>
          </p:cNvCxnSpPr>
          <p:nvPr/>
        </p:nvCxnSpPr>
        <p:spPr>
          <a:xfrm flipH="1" flipV="1">
            <a:off x="6800821" y="3026365"/>
            <a:ext cx="2226804" cy="1748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0825485-523A-411F-9A13-CE9DA0BBF4D7}"/>
              </a:ext>
            </a:extLst>
          </p:cNvPr>
          <p:cNvCxnSpPr>
            <a:cxnSpLocks/>
          </p:cNvCxnSpPr>
          <p:nvPr/>
        </p:nvCxnSpPr>
        <p:spPr>
          <a:xfrm flipH="1">
            <a:off x="6913246" y="3227703"/>
            <a:ext cx="2154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5BE99F1-28B8-4671-B3C0-EFAEDDF27C7F}"/>
              </a:ext>
            </a:extLst>
          </p:cNvPr>
          <p:cNvCxnSpPr>
            <a:cxnSpLocks/>
          </p:cNvCxnSpPr>
          <p:nvPr/>
        </p:nvCxnSpPr>
        <p:spPr>
          <a:xfrm flipH="1">
            <a:off x="7091335" y="2844728"/>
            <a:ext cx="1936289" cy="3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118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A9BF5-B51A-47E6-9CF0-5F80F11AE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50" y="934547"/>
            <a:ext cx="9136899" cy="1188720"/>
          </a:xfrm>
        </p:spPr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利用</a:t>
            </a:r>
            <a:r>
              <a:rPr lang="en-US" altLang="zh-TW" cap="none" dirty="0"/>
              <a:t>Wi-Fi </a:t>
            </a:r>
            <a:r>
              <a:rPr lang="zh-TW" altLang="en-US" cap="none" dirty="0"/>
              <a:t>傳送</a:t>
            </a:r>
            <a:r>
              <a:rPr lang="zh-TW" altLang="en-US" dirty="0"/>
              <a:t>感測資料到</a:t>
            </a:r>
            <a:r>
              <a:rPr lang="en-US" altLang="zh-TW" dirty="0"/>
              <a:t>MQTT</a:t>
            </a:r>
            <a:r>
              <a:rPr lang="zh-TW" altLang="en-US" dirty="0"/>
              <a:t> </a:t>
            </a:r>
            <a:r>
              <a:rPr lang="en-US" altLang="zh-TW" cap="none" dirty="0"/>
              <a:t>Broker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1D6370-521B-45A7-8FB4-9EB46499D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" y="2568117"/>
            <a:ext cx="8006896" cy="35946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80F6503-F9B3-4652-81DF-815BD4ABCAA5}"/>
              </a:ext>
            </a:extLst>
          </p:cNvPr>
          <p:cNvSpPr/>
          <p:nvPr/>
        </p:nvSpPr>
        <p:spPr>
          <a:xfrm>
            <a:off x="1234829" y="3770366"/>
            <a:ext cx="7445831" cy="473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09245A-493B-48B2-8BB7-A06B1CC55B3F}"/>
              </a:ext>
            </a:extLst>
          </p:cNvPr>
          <p:cNvSpPr/>
          <p:nvPr/>
        </p:nvSpPr>
        <p:spPr>
          <a:xfrm>
            <a:off x="1234828" y="5423919"/>
            <a:ext cx="7445831" cy="4730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91B1807-049A-4A53-B306-93A357130AD1}"/>
              </a:ext>
            </a:extLst>
          </p:cNvPr>
          <p:cNvCxnSpPr/>
          <p:nvPr/>
        </p:nvCxnSpPr>
        <p:spPr>
          <a:xfrm flipV="1">
            <a:off x="8622602" y="3247851"/>
            <a:ext cx="827314" cy="7438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C580F6F-162F-4A10-945F-05765D922A3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680659" y="5158178"/>
            <a:ext cx="769257" cy="5022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68B0E4-16F3-4A61-9D80-1B8D69CABBC8}"/>
              </a:ext>
            </a:extLst>
          </p:cNvPr>
          <p:cNvSpPr txBox="1"/>
          <p:nvPr/>
        </p:nvSpPr>
        <p:spPr>
          <a:xfrm>
            <a:off x="9386868" y="2825238"/>
            <a:ext cx="2544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DHT</a:t>
            </a:r>
            <a:r>
              <a:rPr lang="zh-TW" altLang="en-US" dirty="0">
                <a:solidFill>
                  <a:srgbClr val="FF0000"/>
                </a:solidFill>
              </a:rPr>
              <a:t>感測器還沒有收到資料，或接線接錯導致沒有收到資料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AF70E50-6D30-4FDF-9E40-CCB65B7BD76E}"/>
              </a:ext>
            </a:extLst>
          </p:cNvPr>
          <p:cNvSpPr txBox="1"/>
          <p:nvPr/>
        </p:nvSpPr>
        <p:spPr>
          <a:xfrm>
            <a:off x="9481938" y="497351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DHT</a:t>
            </a:r>
            <a:r>
              <a:rPr lang="zh-TW" altLang="en-US" dirty="0">
                <a:solidFill>
                  <a:srgbClr val="FF0000"/>
                </a:solidFill>
              </a:rPr>
              <a:t>感測器資料</a:t>
            </a:r>
          </a:p>
        </p:txBody>
      </p:sp>
    </p:spTree>
    <p:extLst>
      <p:ext uri="{BB962C8B-B14F-4D97-AF65-F5344CB8AC3E}">
        <p14:creationId xmlns:p14="http://schemas.microsoft.com/office/powerpoint/2010/main" val="270191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E89209-12E1-46C8-B5DE-552CB7C8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傳送資料的程式碼修改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56CEF6-26EC-44B0-9D9E-C835D366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04" y="2485735"/>
            <a:ext cx="5801185" cy="36751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1C8DD4-EA6C-4400-8A93-692F9C8989EA}"/>
              </a:ext>
            </a:extLst>
          </p:cNvPr>
          <p:cNvSpPr/>
          <p:nvPr/>
        </p:nvSpPr>
        <p:spPr>
          <a:xfrm>
            <a:off x="1633904" y="4440144"/>
            <a:ext cx="1466850" cy="279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9600654-36CE-45C4-80A4-71EF93D63896}"/>
              </a:ext>
            </a:extLst>
          </p:cNvPr>
          <p:cNvCxnSpPr>
            <a:stCxn id="5" idx="3"/>
          </p:cNvCxnSpPr>
          <p:nvPr/>
        </p:nvCxnSpPr>
        <p:spPr>
          <a:xfrm flipV="1">
            <a:off x="3100754" y="3747994"/>
            <a:ext cx="4940300" cy="8318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299A8E-9489-4C88-A59F-6057CE5F4310}"/>
              </a:ext>
            </a:extLst>
          </p:cNvPr>
          <p:cNvSpPr txBox="1"/>
          <p:nvPr/>
        </p:nvSpPr>
        <p:spPr>
          <a:xfrm>
            <a:off x="8152814" y="352320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設置</a:t>
            </a:r>
            <a:r>
              <a:rPr lang="en-US" altLang="zh-TW" dirty="0">
                <a:solidFill>
                  <a:srgbClr val="FF0000"/>
                </a:solidFill>
              </a:rPr>
              <a:t>Wi-Fi</a:t>
            </a:r>
            <a:r>
              <a:rPr lang="zh-TW" altLang="en-US" dirty="0">
                <a:solidFill>
                  <a:srgbClr val="FF0000"/>
                </a:solidFill>
              </a:rPr>
              <a:t>名稱跟密碼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6CAE64-AA4E-4CA1-9540-23939C726C27}"/>
              </a:ext>
            </a:extLst>
          </p:cNvPr>
          <p:cNvSpPr/>
          <p:nvPr/>
        </p:nvSpPr>
        <p:spPr>
          <a:xfrm>
            <a:off x="1633904" y="5128888"/>
            <a:ext cx="2747010" cy="163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90BEDF-5F51-480C-8BCC-4F5D8CD7C74D}"/>
              </a:ext>
            </a:extLst>
          </p:cNvPr>
          <p:cNvCxnSpPr>
            <a:cxnSpLocks/>
          </p:cNvCxnSpPr>
          <p:nvPr/>
        </p:nvCxnSpPr>
        <p:spPr>
          <a:xfrm flipV="1">
            <a:off x="4007534" y="4579843"/>
            <a:ext cx="4033520" cy="5490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32DE01A-9489-48E4-8F66-8900DA21328F}"/>
              </a:ext>
            </a:extLst>
          </p:cNvPr>
          <p:cNvSpPr txBox="1"/>
          <p:nvPr/>
        </p:nvSpPr>
        <p:spPr>
          <a:xfrm>
            <a:off x="8152813" y="4441930"/>
            <a:ext cx="387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設置</a:t>
            </a:r>
            <a:r>
              <a:rPr lang="en-US" altLang="zh-TW" dirty="0">
                <a:solidFill>
                  <a:srgbClr val="FF0000"/>
                </a:solidFill>
              </a:rPr>
              <a:t>MQTT ClientID (</a:t>
            </a:r>
            <a:r>
              <a:rPr lang="zh-TW" altLang="en-US" dirty="0">
                <a:solidFill>
                  <a:srgbClr val="FF0000"/>
                </a:solidFill>
              </a:rPr>
              <a:t>可以自行修改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FCA695-320E-4049-884E-F0A4AA59886F}"/>
              </a:ext>
            </a:extLst>
          </p:cNvPr>
          <p:cNvSpPr/>
          <p:nvPr/>
        </p:nvSpPr>
        <p:spPr>
          <a:xfrm>
            <a:off x="1633904" y="5538232"/>
            <a:ext cx="2533650" cy="21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0C95D9-ED3C-4F60-B772-1BC7B83C9434}"/>
              </a:ext>
            </a:extLst>
          </p:cNvPr>
          <p:cNvCxnSpPr>
            <a:cxnSpLocks/>
          </p:cNvCxnSpPr>
          <p:nvPr/>
        </p:nvCxnSpPr>
        <p:spPr>
          <a:xfrm flipV="1">
            <a:off x="4167554" y="5291910"/>
            <a:ext cx="3873500" cy="3529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2DE149-7B3E-477C-90E0-5BBC85F70025}"/>
              </a:ext>
            </a:extLst>
          </p:cNvPr>
          <p:cNvSpPr txBox="1"/>
          <p:nvPr/>
        </p:nvSpPr>
        <p:spPr>
          <a:xfrm>
            <a:off x="8152814" y="5099063"/>
            <a:ext cx="343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設置你發布的</a:t>
            </a:r>
            <a:r>
              <a:rPr lang="en-US" altLang="zh-TW" dirty="0">
                <a:solidFill>
                  <a:srgbClr val="FF0000"/>
                </a:solidFill>
              </a:rPr>
              <a:t>Topic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9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1E3B-562D-467F-897F-DE77B4E54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開發版 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FC35EC4-2CC7-47BC-9753-9E388D2B7D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252991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1D7992-6716-4BB3-8AC8-4300AA35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開發版介紹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5043A0-6B4C-4EEB-BFF9-0C7F77E1B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385" y="2390273"/>
            <a:ext cx="6230593" cy="4251159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採用</a:t>
            </a:r>
            <a:r>
              <a:rPr lang="en-US" altLang="zh-TW" sz="2800" dirty="0"/>
              <a:t>Realtek Ameba RTL8711AM</a:t>
            </a:r>
            <a:r>
              <a:rPr lang="zh-TW" altLang="en-US" sz="2800" dirty="0"/>
              <a:t>晶片</a:t>
            </a:r>
            <a:endParaRPr lang="en-US" altLang="zh-TW" sz="2800" dirty="0"/>
          </a:p>
          <a:p>
            <a:r>
              <a:rPr lang="zh-TW" altLang="en-US" sz="2800" dirty="0"/>
              <a:t>以</a:t>
            </a:r>
            <a:r>
              <a:rPr lang="en-US" altLang="zh-TW" sz="2800" dirty="0"/>
              <a:t>ARM</a:t>
            </a:r>
            <a:r>
              <a:rPr lang="zh-TW" altLang="en-US" sz="2800" dirty="0"/>
              <a:t>架構</a:t>
            </a:r>
            <a:r>
              <a:rPr lang="en-US" altLang="zh-TW" sz="2800" dirty="0"/>
              <a:t>Cortex M3</a:t>
            </a:r>
            <a:r>
              <a:rPr lang="zh-TW" altLang="en-US" sz="2800" dirty="0"/>
              <a:t>為核心</a:t>
            </a:r>
            <a:endParaRPr lang="en-US" altLang="zh-TW" sz="2800" dirty="0"/>
          </a:p>
          <a:p>
            <a:r>
              <a:rPr lang="zh-TW" altLang="en-US" sz="2800" dirty="0"/>
              <a:t>支援</a:t>
            </a:r>
            <a:r>
              <a:rPr lang="en-US" altLang="zh-TW" sz="2800" dirty="0"/>
              <a:t>Arduino</a:t>
            </a:r>
            <a:r>
              <a:rPr lang="zh-TW" altLang="en-US" sz="2800" dirty="0"/>
              <a:t>、</a:t>
            </a:r>
            <a:r>
              <a:rPr lang="en-US" altLang="zh-TW" sz="2800" dirty="0"/>
              <a:t>IAR</a:t>
            </a:r>
            <a:r>
              <a:rPr lang="zh-TW" altLang="en-US" sz="2800" dirty="0"/>
              <a:t>、</a:t>
            </a:r>
            <a:r>
              <a:rPr lang="en-US" altLang="zh-TW" sz="2800" dirty="0" err="1"/>
              <a:t>mbed</a:t>
            </a:r>
            <a:r>
              <a:rPr lang="zh-TW" altLang="en-US" sz="2800" dirty="0"/>
              <a:t>等開發環境</a:t>
            </a:r>
            <a:endParaRPr lang="en-US" altLang="zh-TW" sz="2800" dirty="0"/>
          </a:p>
          <a:p>
            <a:r>
              <a:rPr lang="zh-TW" altLang="en-US" sz="2800" dirty="0"/>
              <a:t>擁有</a:t>
            </a:r>
            <a:r>
              <a:rPr lang="en-US" altLang="zh-TW" sz="2800" dirty="0"/>
              <a:t>2MB Flash </a:t>
            </a:r>
            <a:r>
              <a:rPr lang="zh-TW" altLang="en-US" sz="2800" dirty="0"/>
              <a:t>並具 </a:t>
            </a:r>
            <a:r>
              <a:rPr lang="en-US" altLang="zh-TW" sz="2800" dirty="0"/>
              <a:t>Wi-Fi </a:t>
            </a:r>
            <a:r>
              <a:rPr lang="zh-TW" altLang="en-US" sz="2800" dirty="0"/>
              <a:t>功能</a:t>
            </a:r>
            <a:endParaRPr lang="en-US" altLang="zh-TW" sz="2800" dirty="0"/>
          </a:p>
          <a:p>
            <a:r>
              <a:rPr lang="zh-TW" altLang="en-US" sz="2800" dirty="0"/>
              <a:t>支援</a:t>
            </a:r>
            <a:r>
              <a:rPr lang="en-US" altLang="zh-TW" sz="2800" dirty="0"/>
              <a:t>UART</a:t>
            </a:r>
            <a:r>
              <a:rPr lang="zh-TW" altLang="en-US" sz="2800" dirty="0"/>
              <a:t>、</a:t>
            </a:r>
            <a:r>
              <a:rPr lang="en-US" altLang="zh-TW" sz="2800" dirty="0"/>
              <a:t>SPI</a:t>
            </a:r>
            <a:r>
              <a:rPr lang="zh-TW" altLang="en-US" sz="2800" dirty="0"/>
              <a:t>、</a:t>
            </a:r>
            <a:r>
              <a:rPr lang="en-US" altLang="zh-TW" sz="2800" dirty="0"/>
              <a:t>I2C</a:t>
            </a:r>
            <a:r>
              <a:rPr lang="zh-TW" altLang="en-US" sz="2800" dirty="0"/>
              <a:t>、</a:t>
            </a:r>
            <a:r>
              <a:rPr lang="en-US" altLang="zh-TW" sz="2800" dirty="0"/>
              <a:t>PWM</a:t>
            </a:r>
            <a:r>
              <a:rPr lang="zh-TW" altLang="en-US" sz="2800" dirty="0"/>
              <a:t>等功能</a:t>
            </a:r>
            <a:endParaRPr lang="en-US" altLang="zh-TW" sz="2800" dirty="0"/>
          </a:p>
          <a:p>
            <a:r>
              <a:rPr lang="zh-TW" altLang="en-US" sz="2800" dirty="0"/>
              <a:t>擁有</a:t>
            </a:r>
            <a:r>
              <a:rPr lang="en-US" altLang="zh-TW" sz="2800" dirty="0"/>
              <a:t>8</a:t>
            </a:r>
            <a:r>
              <a:rPr lang="zh-TW" altLang="en-US" sz="2800" dirty="0"/>
              <a:t>個</a:t>
            </a:r>
            <a:r>
              <a:rPr lang="en-US" altLang="zh-TW" sz="2800" dirty="0"/>
              <a:t>GPIO</a:t>
            </a:r>
            <a:r>
              <a:rPr lang="zh-TW" altLang="en-US" sz="2800" dirty="0"/>
              <a:t>腳位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AD633BD-676F-4779-B338-B0CE9399DA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34125" y="2353330"/>
            <a:ext cx="2726739" cy="3539978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BAF93BF-2068-4193-A888-05848198EA47}"/>
              </a:ext>
            </a:extLst>
          </p:cNvPr>
          <p:cNvSpPr txBox="1"/>
          <p:nvPr/>
        </p:nvSpPr>
        <p:spPr>
          <a:xfrm>
            <a:off x="522514" y="6272100"/>
            <a:ext cx="771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資料來源： </a:t>
            </a:r>
            <a:r>
              <a:rPr lang="en-US" altLang="zh-TW" dirty="0">
                <a:hlinkClick r:id="rId3"/>
              </a:rPr>
              <a:t>https://iforum.ideaschain.com.tw/iforum/devtool/board.do?board=1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948781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A3024-FD19-4B69-88C8-4D67ADD4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開發版腳位圖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EA2C050-832B-4669-B55C-13753640C7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6722" y="2153412"/>
            <a:ext cx="8591550" cy="4484132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4139D5F-6625-4DD7-BD7D-DCEE67130BE7}"/>
              </a:ext>
            </a:extLst>
          </p:cNvPr>
          <p:cNvSpPr txBox="1"/>
          <p:nvPr/>
        </p:nvSpPr>
        <p:spPr>
          <a:xfrm>
            <a:off x="1526722" y="6452878"/>
            <a:ext cx="771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資料來源： </a:t>
            </a:r>
            <a:r>
              <a:rPr lang="en-US" altLang="zh-TW" dirty="0">
                <a:hlinkClick r:id="rId3"/>
              </a:rPr>
              <a:t>https://iforum.ideaschain.com.tw/iforum/devtool/board.do?board=1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565867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184BA4-1F2B-42FD-9DB9-C0D22D7B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開發版 核心功能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05EB1-3CA5-4456-BE5F-2987C5B3D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136" y="2309162"/>
            <a:ext cx="3386295" cy="4548838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sz="2000" dirty="0"/>
              <a:t>CPU</a:t>
            </a:r>
          </a:p>
          <a:p>
            <a:pPr lvl="1"/>
            <a:r>
              <a:rPr lang="en-US" altLang="zh-TW" sz="1700" dirty="0"/>
              <a:t>ARM® Cortex™-M3 (up to 166MHz)</a:t>
            </a:r>
          </a:p>
          <a:p>
            <a:r>
              <a:rPr lang="en-US" altLang="zh-TW" sz="2000" dirty="0"/>
              <a:t>Memory</a:t>
            </a:r>
          </a:p>
          <a:p>
            <a:pPr lvl="1"/>
            <a:r>
              <a:rPr lang="en-US" altLang="zh-TW" sz="1700" dirty="0"/>
              <a:t>1MB embedded ROM</a:t>
            </a:r>
          </a:p>
          <a:p>
            <a:pPr lvl="1"/>
            <a:r>
              <a:rPr lang="en-US" altLang="zh-TW" sz="1700" dirty="0"/>
              <a:t>2.5MB embedded RAM </a:t>
            </a:r>
          </a:p>
          <a:p>
            <a:r>
              <a:rPr lang="en-US" altLang="zh-TW" sz="2000" dirty="0"/>
              <a:t>Wi-Fi </a:t>
            </a:r>
          </a:p>
          <a:p>
            <a:pPr lvl="1"/>
            <a:r>
              <a:rPr lang="en-US" altLang="zh-TW" sz="1700" dirty="0"/>
              <a:t>2.4GHz 1T1R 802.11b/g/n up to 150Mbps</a:t>
            </a:r>
          </a:p>
          <a:p>
            <a:r>
              <a:rPr lang="en-US" altLang="zh-TW" sz="2000" dirty="0"/>
              <a:t>Security </a:t>
            </a:r>
          </a:p>
          <a:p>
            <a:pPr lvl="1"/>
            <a:r>
              <a:rPr lang="en-US" altLang="zh-TW" sz="1700" dirty="0"/>
              <a:t>Wi-Fi WEP, WPA, WPA2, WPS</a:t>
            </a:r>
          </a:p>
          <a:p>
            <a:r>
              <a:rPr lang="en-US" altLang="zh-TW" sz="2000" dirty="0"/>
              <a:t>Peripheral Interface </a:t>
            </a:r>
          </a:p>
          <a:p>
            <a:pPr lvl="1"/>
            <a:r>
              <a:rPr lang="en-US" altLang="zh-TW" sz="1700" dirty="0"/>
              <a:t>NFC tag (read/write)</a:t>
            </a:r>
          </a:p>
          <a:p>
            <a:pPr lvl="1"/>
            <a:r>
              <a:rPr lang="en-US" altLang="zh-TW" sz="1700" dirty="0"/>
              <a:t>Maximum two PCM with 8/16KHz sample rate</a:t>
            </a:r>
          </a:p>
          <a:p>
            <a:pPr lvl="1"/>
            <a:r>
              <a:rPr lang="en-US" altLang="zh-TW" sz="1700" dirty="0"/>
              <a:t>UART x 2 (HS-UART x 1, log UART x 1)</a:t>
            </a:r>
          </a:p>
          <a:p>
            <a:pPr lvl="1"/>
            <a:r>
              <a:rPr lang="en-US" altLang="zh-TW" sz="1700" dirty="0"/>
              <a:t>SPI interface x 1 •Maximum I2S interface x 1</a:t>
            </a:r>
          </a:p>
          <a:p>
            <a:pPr lvl="1"/>
            <a:r>
              <a:rPr lang="en-US" altLang="zh-TW" sz="1700" dirty="0"/>
              <a:t>Maximum I2C interface x 3</a:t>
            </a:r>
          </a:p>
          <a:p>
            <a:pPr lvl="1"/>
            <a:r>
              <a:rPr lang="en-US" altLang="zh-TW" sz="1700" dirty="0"/>
              <a:t>ADC x 1</a:t>
            </a:r>
          </a:p>
          <a:p>
            <a:pPr lvl="1"/>
            <a:r>
              <a:rPr lang="en-US" altLang="zh-TW" sz="1700" dirty="0"/>
              <a:t>PWM x 4 •Maximum 19 GPIOs</a:t>
            </a:r>
            <a:endParaRPr lang="zh-TW" altLang="en-US" sz="11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ADFEB64-D8B8-4F68-85D2-C3C498514E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06695" y="3136315"/>
            <a:ext cx="2799645" cy="2185436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B384C47-BFFF-4AE2-8661-D681285F65AF}"/>
              </a:ext>
            </a:extLst>
          </p:cNvPr>
          <p:cNvSpPr txBox="1"/>
          <p:nvPr/>
        </p:nvSpPr>
        <p:spPr>
          <a:xfrm>
            <a:off x="7481671" y="5377149"/>
            <a:ext cx="164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RTL8711AM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3718733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D6D544-E47B-47FD-B00F-E8E4D2BC8D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的</a:t>
            </a:r>
            <a:r>
              <a:rPr lang="zh-TW" altLang="en-US"/>
              <a:t>環境建置教學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F19491-5A90-4F81-A459-200D635EF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35821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E08C7-42FD-4CA4-BEB1-C0040FF7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DSI5168</a:t>
            </a:r>
            <a:r>
              <a:rPr lang="zh-TW" altLang="en-US" dirty="0"/>
              <a:t>開發版驅動程式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707D2-3898-4511-8CE7-CC8A01004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438" y="2400981"/>
            <a:ext cx="9026650" cy="1352871"/>
          </a:xfrm>
        </p:spPr>
        <p:txBody>
          <a:bodyPr>
            <a:normAutofit/>
          </a:bodyPr>
          <a:lstStyle/>
          <a:p>
            <a:r>
              <a:rPr lang="zh-TW" altLang="en-US" dirty="0"/>
              <a:t>執行驅動程式：</a:t>
            </a:r>
            <a:r>
              <a:rPr lang="en-US" altLang="zh-TW" dirty="0"/>
              <a:t>mbedWinSerial_16466</a:t>
            </a: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6406FCD-F852-4A48-862C-5D56934B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824789"/>
            <a:ext cx="7192803" cy="403321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18E536-BA93-4BEE-A61F-BBF22FE45A0F}"/>
              </a:ext>
            </a:extLst>
          </p:cNvPr>
          <p:cNvSpPr/>
          <p:nvPr/>
        </p:nvSpPr>
        <p:spPr>
          <a:xfrm>
            <a:off x="2362895" y="3753852"/>
            <a:ext cx="2494855" cy="532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85548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297CF-006B-4671-96E2-48E6FFC0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cap="none" dirty="0"/>
              <a:t>Arduino</a:t>
            </a:r>
            <a:r>
              <a:rPr lang="en-US" altLang="zh-TW" dirty="0"/>
              <a:t> IDE</a:t>
            </a:r>
            <a:r>
              <a:rPr lang="zh-TW" altLang="en-US" dirty="0"/>
              <a:t> 下載與安裝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EC79A5E-E7DD-4788-954F-63E4BB11CE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382" y="3186238"/>
            <a:ext cx="5895539" cy="3142556"/>
          </a:xfr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EB926FC3-EE4B-48E2-928F-6570743AD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136" y="2350005"/>
            <a:ext cx="6417631" cy="468759"/>
          </a:xfrm>
        </p:spPr>
        <p:txBody>
          <a:bodyPr>
            <a:normAutofit/>
          </a:bodyPr>
          <a:lstStyle/>
          <a:p>
            <a:r>
              <a:rPr lang="zh-TW" altLang="en-US" dirty="0"/>
              <a:t>下載網址：：</a:t>
            </a:r>
            <a:r>
              <a:rPr lang="en-US" altLang="zh-TW" dirty="0">
                <a:hlinkClick r:id="rId3"/>
              </a:rPr>
              <a:t>https://www.arduino.cc/en/software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FB9CE2-872B-40A9-91FC-8B8B87157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034" y="3186238"/>
            <a:ext cx="3524436" cy="359525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6069760-5507-4B57-A075-F72DD6405F95}"/>
              </a:ext>
            </a:extLst>
          </p:cNvPr>
          <p:cNvSpPr/>
          <p:nvPr/>
        </p:nvSpPr>
        <p:spPr>
          <a:xfrm>
            <a:off x="4437006" y="4119240"/>
            <a:ext cx="1597981" cy="204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B0BF3F-F6F1-4E9C-AB2A-18E661C1CD96}"/>
              </a:ext>
            </a:extLst>
          </p:cNvPr>
          <p:cNvSpPr/>
          <p:nvPr/>
        </p:nvSpPr>
        <p:spPr>
          <a:xfrm>
            <a:off x="7998781" y="4682024"/>
            <a:ext cx="945471" cy="2362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28411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482</TotalTime>
  <Words>676</Words>
  <Application>Microsoft Office PowerPoint</Application>
  <PresentationFormat>寬螢幕</PresentationFormat>
  <Paragraphs>90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0" baseType="lpstr">
      <vt:lpstr>微軟正黑體</vt:lpstr>
      <vt:lpstr>Arial</vt:lpstr>
      <vt:lpstr>Gill Sans MT</vt:lpstr>
      <vt:lpstr>包裹</vt:lpstr>
      <vt:lpstr>亞洲大學 資訊工程學系   智慧物聯網</vt:lpstr>
      <vt:lpstr>大綱</vt:lpstr>
      <vt:lpstr>DSI5168開發版 介紹</vt:lpstr>
      <vt:lpstr>DSI5168開發版介紹</vt:lpstr>
      <vt:lpstr>DSI5168開發版腳位圖</vt:lpstr>
      <vt:lpstr>DSI5168開發版 核心功能</vt:lpstr>
      <vt:lpstr>DSI5168的環境建置教學</vt:lpstr>
      <vt:lpstr>DSI5168開發版驅動程式</vt:lpstr>
      <vt:lpstr>Arduino IDE 下載與安裝</vt:lpstr>
      <vt:lpstr>Arduino IDE 設定-1</vt:lpstr>
      <vt:lpstr>Arduino IDE 設定-2</vt:lpstr>
      <vt:lpstr>Arduino IDE 設定-3</vt:lpstr>
      <vt:lpstr>Arduino IDE 設定-4</vt:lpstr>
      <vt:lpstr>DSI5168開發版實作 -1</vt:lpstr>
      <vt:lpstr>使用DSI5168基本輸出</vt:lpstr>
      <vt:lpstr>DSI5168開發版實作 -2</vt:lpstr>
      <vt:lpstr>使用DSI5168搜尋wifi訊號-1</vt:lpstr>
      <vt:lpstr>使用DSI5168搜尋wifi訊號-2</vt:lpstr>
      <vt:lpstr>使用DSI5168連線wifi -1</vt:lpstr>
      <vt:lpstr>使用DSI5168連線wifi-2</vt:lpstr>
      <vt:lpstr>使用DSI5168連線wifi-2</vt:lpstr>
      <vt:lpstr>DSI5168開發版應用</vt:lpstr>
      <vt:lpstr>DSI5168開發版應用 連接溫溼度感測器(DHT11)</vt:lpstr>
      <vt:lpstr>DSI5168開發版應用 連接溫溼度感測器(DHT22)</vt:lpstr>
      <vt:lpstr>DSI5168利用Wi-Fi 傳送感測資料到MQTT Broker</vt:lpstr>
      <vt:lpstr>傳送資料的程式碼修改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亞洲大學 資訊工程學系   智慧物聯網</dc:title>
  <dc:creator>user</dc:creator>
  <cp:lastModifiedBy>蘇志昇</cp:lastModifiedBy>
  <cp:revision>54</cp:revision>
  <dcterms:created xsi:type="dcterms:W3CDTF">2022-05-17T05:58:51Z</dcterms:created>
  <dcterms:modified xsi:type="dcterms:W3CDTF">2023-06-21T06:48:55Z</dcterms:modified>
</cp:coreProperties>
</file>